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44" r:id="rId4"/>
    <p:sldMasterId id="2147483756" r:id="rId5"/>
    <p:sldMasterId id="2147483780" r:id="rId6"/>
    <p:sldMasterId id="2147483804" r:id="rId7"/>
    <p:sldMasterId id="2147483828" r:id="rId8"/>
    <p:sldMasterId id="2147483840" r:id="rId9"/>
    <p:sldMasterId id="2147483876" r:id="rId10"/>
    <p:sldMasterId id="2147483888" r:id="rId11"/>
  </p:sldMasterIdLst>
  <p:notesMasterIdLst>
    <p:notesMasterId r:id="rId34"/>
  </p:notesMasterIdLst>
  <p:sldIdLst>
    <p:sldId id="256" r:id="rId12"/>
    <p:sldId id="353" r:id="rId13"/>
    <p:sldId id="364" r:id="rId14"/>
    <p:sldId id="334" r:id="rId15"/>
    <p:sldId id="328" r:id="rId16"/>
    <p:sldId id="336" r:id="rId17"/>
    <p:sldId id="284" r:id="rId18"/>
    <p:sldId id="290" r:id="rId19"/>
    <p:sldId id="313" r:id="rId20"/>
    <p:sldId id="352" r:id="rId21"/>
    <p:sldId id="361" r:id="rId22"/>
    <p:sldId id="362" r:id="rId23"/>
    <p:sldId id="363" r:id="rId24"/>
    <p:sldId id="319" r:id="rId25"/>
    <p:sldId id="311" r:id="rId26"/>
    <p:sldId id="359" r:id="rId27"/>
    <p:sldId id="306" r:id="rId28"/>
    <p:sldId id="307" r:id="rId29"/>
    <p:sldId id="356" r:id="rId30"/>
    <p:sldId id="355" r:id="rId31"/>
    <p:sldId id="357" r:id="rId32"/>
    <p:sldId id="365" r:id="rId3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287" autoAdjust="0"/>
    <p:restoredTop sz="86315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6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075A2-0B45-2342-856D-5516DC8F0D9C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B4865-436B-C744-B83F-6C1C5C84B4D7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63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686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1289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334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028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706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132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66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1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882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00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879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1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073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28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065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48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436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956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116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83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994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135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7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110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80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6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0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54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49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9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9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4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60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0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8222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7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7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10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05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31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54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33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0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21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9454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24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3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96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7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76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65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53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02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0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19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70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26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09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26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2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34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37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89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2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3975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00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60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55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15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14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698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02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80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04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9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45950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69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773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11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195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87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09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39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606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104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1359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89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580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8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126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276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65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93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228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83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8381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710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011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822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454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11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995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25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667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59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18918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953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77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258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25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28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76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019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936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932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7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A9E01-D806-4E21-A812-7F45A6A453F9}" type="datetimeFigureOut">
              <a:rPr lang="es-AR" smtClean="0"/>
              <a:t>13/4/2021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22C9-501D-4067-8A56-A0118E1F039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17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7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1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4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8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42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4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322C-E5CE-4362-8DCF-0EC3954E64D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B776-48A2-4A29-B3E9-00DB118E165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4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097F0-0219-4F81-9EE6-0A5A4137B9B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9FE6A-9CCC-4157-993E-13ADA28F1BE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81AE-18A4-48BD-BA84-8F5CF004CADB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2E9C-D18F-4960-B6C8-AA499B5CB4D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ECC56-2EE4-47FA-9CC7-AD1B93AB3D71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DC5E-F6F6-41B0-900B-DC0AF19E675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4822-D472-4563-9D8F-A1AD02E3650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E8B2-2C99-43E0-BE88-E6F3C793488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7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A9E01-D806-4E21-A812-7F45A6A453F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13/4/2021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22C9-501D-4067-8A56-A0118E1F0391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microsoft.com/office/2007/relationships/hdphoto" Target="../media/hdphoto1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Relationship Id="rId5" Type="http://schemas.microsoft.com/office/2007/relationships/hdphoto" Target="../media/hdphoto17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Relationship Id="rId4" Type="http://schemas.microsoft.com/office/2007/relationships/hdphoto" Target="../media/hdphoto1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Relationship Id="rId5" Type="http://schemas.microsoft.com/office/2007/relationships/hdphoto" Target="../media/hdphoto20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5016" cy="1470025"/>
          </a:xfrm>
        </p:spPr>
        <p:txBody>
          <a:bodyPr>
            <a:normAutofit/>
          </a:bodyPr>
          <a:lstStyle/>
          <a:p>
            <a:r>
              <a:rPr lang="es-AR" sz="4000" b="1" dirty="0">
                <a:solidFill>
                  <a:srgbClr val="FF0000"/>
                </a:solidFill>
              </a:rPr>
              <a:t>IVERMECTINA   </a:t>
            </a:r>
            <a:r>
              <a:rPr lang="es-AR" sz="4000" b="1" dirty="0" smtClean="0">
                <a:solidFill>
                  <a:srgbClr val="FF0000"/>
                </a:solidFill>
              </a:rPr>
              <a:t>Y CARRAGENINA EN LA TERAPIA DE COVID 19</a:t>
            </a:r>
            <a:endParaRPr lang="es-AR" sz="40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7975" y="400506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PROF. DR. HÉCTOR E. </a:t>
            </a:r>
            <a:r>
              <a:rPr lang="it-IT" sz="1400" b="1" dirty="0" smtClean="0"/>
              <a:t>CARVALLO</a:t>
            </a:r>
            <a:endParaRPr lang="it-IT" sz="1400" dirty="0"/>
          </a:p>
          <a:p>
            <a:pPr algn="ctr"/>
            <a:r>
              <a:rPr lang="it-IT" sz="1400" b="1" dirty="0"/>
              <a:t>PROF. DR. ROBERTO R. </a:t>
            </a:r>
            <a:r>
              <a:rPr lang="it-IT" sz="1400" b="1" dirty="0" smtClean="0"/>
              <a:t>HIRSCH</a:t>
            </a:r>
            <a:endParaRPr lang="it-IT" sz="1400" b="1" dirty="0"/>
          </a:p>
        </p:txBody>
      </p:sp>
      <p:sp>
        <p:nvSpPr>
          <p:cNvPr id="3" name="AutoShape 2" descr="blob:https://outlook.live.com/ab5e863b-7721-4b3e-9917-c243c1e8d34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178"/>
          <a:stretch/>
        </p:blipFill>
        <p:spPr bwMode="auto">
          <a:xfrm>
            <a:off x="1199455" y="5229200"/>
            <a:ext cx="6858000" cy="1064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2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9" t="3005" b="4447"/>
          <a:stretch/>
        </p:blipFill>
        <p:spPr bwMode="auto">
          <a:xfrm>
            <a:off x="107504" y="1570229"/>
            <a:ext cx="2880320" cy="3846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70229"/>
            <a:ext cx="2826924" cy="3846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2" t="4257" r="2840" b="10242"/>
          <a:stretch/>
        </p:blipFill>
        <p:spPr bwMode="auto">
          <a:xfrm>
            <a:off x="6203871" y="1570229"/>
            <a:ext cx="2834656" cy="3846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3" y="548680"/>
            <a:ext cx="8931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 smtClean="0"/>
              <a:t>ORGANIZACIONES INTERNACIONALES QUE TRABAJAN CON </a:t>
            </a:r>
            <a:r>
              <a:rPr lang="it-IT" sz="2400" b="1" u="sng" dirty="0"/>
              <a:t>IVM</a:t>
            </a:r>
            <a:endParaRPr lang="es-AR" sz="2400" b="1" u="sng" dirty="0"/>
          </a:p>
        </p:txBody>
      </p:sp>
    </p:spTree>
    <p:extLst>
      <p:ext uri="{BB962C8B-B14F-4D97-AF65-F5344CB8AC3E}">
        <p14:creationId xmlns:p14="http://schemas.microsoft.com/office/powerpoint/2010/main" val="32598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261" y="379029"/>
            <a:ext cx="7886700" cy="1325563"/>
          </a:xfrm>
        </p:spPr>
        <p:txBody>
          <a:bodyPr/>
          <a:lstStyle/>
          <a:p>
            <a:pPr algn="ctr"/>
            <a:r>
              <a:rPr lang="es-AR" b="1" dirty="0" smtClean="0">
                <a:latin typeface="+mn-lt"/>
              </a:rPr>
              <a:t>    </a:t>
            </a:r>
            <a:r>
              <a:rPr lang="es-AR" b="1" u="sng" dirty="0" smtClean="0">
                <a:latin typeface="+mn-lt"/>
              </a:rPr>
              <a:t>IVERMECTIN</a:t>
            </a:r>
            <a:endParaRPr lang="es-AR" sz="3200" b="1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866" y="1690697"/>
            <a:ext cx="9016139" cy="505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1600" dirty="0" smtClean="0"/>
              <a:t>                                PROPHYLAXIS                                                              TREATMENT</a:t>
            </a:r>
          </a:p>
          <a:p>
            <a:pPr marL="0" indent="0">
              <a:buNone/>
            </a:pPr>
            <a:endParaRPr lang="es-AR" sz="1600" dirty="0" smtClean="0"/>
          </a:p>
          <a:p>
            <a:pPr marL="0" indent="0">
              <a:buNone/>
            </a:pPr>
            <a:endParaRPr lang="es-AR" sz="1600" dirty="0" smtClean="0"/>
          </a:p>
          <a:p>
            <a:pPr marL="0" indent="0">
              <a:buNone/>
            </a:pPr>
            <a:endParaRPr lang="es-AR" sz="1600" dirty="0" smtClean="0"/>
          </a:p>
          <a:p>
            <a:pPr marL="0" indent="0">
              <a:buNone/>
            </a:pPr>
            <a:r>
              <a:rPr lang="es-AR" sz="1600" dirty="0" smtClean="0"/>
              <a:t>                     </a:t>
            </a:r>
          </a:p>
          <a:p>
            <a:pPr marL="0" indent="0">
              <a:buNone/>
            </a:pPr>
            <a:endParaRPr lang="es-AR" sz="1600" dirty="0" smtClean="0"/>
          </a:p>
          <a:p>
            <a:pPr marL="0" indent="0">
              <a:buNone/>
            </a:pPr>
            <a:r>
              <a:rPr lang="es-AR" sz="1600" dirty="0"/>
              <a:t> </a:t>
            </a:r>
            <a:r>
              <a:rPr lang="es-AR" sz="1600" dirty="0" smtClean="0"/>
              <a:t>        </a:t>
            </a:r>
            <a:endParaRPr lang="es-AR" sz="1600" dirty="0"/>
          </a:p>
          <a:p>
            <a:pPr marL="0" indent="0">
              <a:buNone/>
            </a:pPr>
            <a:r>
              <a:rPr lang="es-AR" sz="1600" dirty="0"/>
              <a:t> </a:t>
            </a:r>
            <a:r>
              <a:rPr lang="es-AR" sz="1600" dirty="0" smtClean="0"/>
              <a:t>                 ALONE                         </a:t>
            </a:r>
            <a:r>
              <a:rPr lang="es-AR" sz="1600" dirty="0"/>
              <a:t>+ CARRAGEENAN                 </a:t>
            </a:r>
            <a:r>
              <a:rPr lang="es-AR" sz="1600" dirty="0" smtClean="0"/>
              <a:t>                    </a:t>
            </a:r>
            <a:r>
              <a:rPr lang="es-AR" sz="1600" b="1" dirty="0" smtClean="0"/>
              <a:t> </a:t>
            </a:r>
            <a:r>
              <a:rPr lang="es-AR" sz="1600" b="1" dirty="0"/>
              <a:t>I.D.E.A. </a:t>
            </a:r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r>
              <a:rPr lang="es-AR" sz="1600" dirty="0" smtClean="0"/>
              <a:t>                                     </a:t>
            </a:r>
            <a:endParaRPr lang="es-AR" sz="1600" dirty="0"/>
          </a:p>
          <a:p>
            <a:pPr marL="0" indent="0">
              <a:buNone/>
            </a:pPr>
            <a:endParaRPr lang="es-AR" sz="1600" dirty="0" smtClean="0"/>
          </a:p>
          <a:p>
            <a:pPr marL="0" indent="0">
              <a:buNone/>
            </a:pPr>
            <a:endParaRPr lang="es-AR" sz="1600" dirty="0" smtClean="0"/>
          </a:p>
          <a:p>
            <a:pPr marL="0" indent="0">
              <a:buNone/>
            </a:pPr>
            <a:r>
              <a:rPr lang="es-AR" sz="1600" b="1" dirty="0"/>
              <a:t> </a:t>
            </a:r>
            <a:r>
              <a:rPr lang="es-AR" sz="1600" b="1" dirty="0" smtClean="0"/>
              <a:t>            IVER.PREV                       IVER.CAR </a:t>
            </a:r>
          </a:p>
        </p:txBody>
      </p:sp>
      <p:sp>
        <p:nvSpPr>
          <p:cNvPr id="4" name="Flecha izquierda, derecha y arriba 3"/>
          <p:cNvSpPr/>
          <p:nvPr/>
        </p:nvSpPr>
        <p:spPr>
          <a:xfrm>
            <a:off x="3023657" y="1285091"/>
            <a:ext cx="2545597" cy="69335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6085646" y="1962413"/>
            <a:ext cx="358561" cy="2139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Flecha izquierda, derecha y arriba 6"/>
          <p:cNvSpPr/>
          <p:nvPr/>
        </p:nvSpPr>
        <p:spPr>
          <a:xfrm>
            <a:off x="1952802" y="1962413"/>
            <a:ext cx="602974" cy="2420229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139140" y="4509132"/>
            <a:ext cx="232475" cy="1320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3023657" y="4455560"/>
            <a:ext cx="244099" cy="1374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b="1" u="sng" dirty="0" smtClean="0">
                <a:latin typeface="+mn-lt"/>
              </a:rPr>
              <a:t>IVERMECTIN MECHANISMS OF ACTION</a:t>
            </a:r>
            <a:endParaRPr lang="es-AR" sz="3600" b="1" u="sng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sz="2000" dirty="0" smtClean="0"/>
              <a:t>                         EXTRACELLULAR            IONONOPHORES</a:t>
            </a:r>
            <a:endParaRPr lang="es-AR" sz="2000" dirty="0"/>
          </a:p>
          <a:p>
            <a:pPr marL="0" indent="0">
              <a:buNone/>
            </a:pPr>
            <a:r>
              <a:rPr lang="es-AR" sz="2000" b="1" dirty="0" smtClean="0"/>
              <a:t>DIRECT</a:t>
            </a:r>
          </a:p>
          <a:p>
            <a:pPr marL="0" indent="0">
              <a:buNone/>
            </a:pPr>
            <a:r>
              <a:rPr lang="es-AR" sz="2000" dirty="0" smtClean="0"/>
              <a:t>                         INTRACELLULAR               ALFA/BETA 1 IMP. BLOCKAGE</a:t>
            </a:r>
            <a:endParaRPr lang="es-AR" sz="2000" dirty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r>
              <a:rPr lang="es-AR" sz="2000" dirty="0" smtClean="0"/>
              <a:t>                         INMUNE MODULATION (INTERFERENCE Il6/IL10)</a:t>
            </a:r>
          </a:p>
          <a:p>
            <a:pPr marL="0" indent="0">
              <a:buNone/>
            </a:pPr>
            <a:r>
              <a:rPr lang="es-AR" sz="2000" b="1" dirty="0" smtClean="0"/>
              <a:t>INDIRECT</a:t>
            </a:r>
            <a:r>
              <a:rPr lang="es-AR" sz="2000" dirty="0" smtClean="0"/>
              <a:t>        ENDOTHELIUM STABILIZATION</a:t>
            </a:r>
          </a:p>
          <a:p>
            <a:pPr marL="0" indent="0">
              <a:buNone/>
            </a:pPr>
            <a:r>
              <a:rPr lang="es-AR" sz="2000" dirty="0"/>
              <a:t> </a:t>
            </a:r>
            <a:r>
              <a:rPr lang="es-AR" sz="2000" dirty="0" smtClean="0"/>
              <a:t>                        PROTHROMBINE TIME PROLONGATION</a:t>
            </a:r>
            <a:endParaRPr lang="es-AR" sz="2000" dirty="0"/>
          </a:p>
        </p:txBody>
      </p:sp>
      <p:sp>
        <p:nvSpPr>
          <p:cNvPr id="4" name="3 Abrir llave"/>
          <p:cNvSpPr/>
          <p:nvPr/>
        </p:nvSpPr>
        <p:spPr>
          <a:xfrm>
            <a:off x="1722113" y="2276872"/>
            <a:ext cx="369277" cy="12778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1779265" y="3868635"/>
            <a:ext cx="254975" cy="12426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3888596" y="2484417"/>
            <a:ext cx="601874" cy="152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907911" y="3261467"/>
            <a:ext cx="60187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047" y="332656"/>
            <a:ext cx="8640960" cy="1325563"/>
          </a:xfrm>
        </p:spPr>
        <p:txBody>
          <a:bodyPr>
            <a:normAutofit/>
          </a:bodyPr>
          <a:lstStyle/>
          <a:p>
            <a:r>
              <a:rPr lang="es-AR" sz="3600" b="1" u="sng" dirty="0" smtClean="0">
                <a:latin typeface="+mn-lt"/>
              </a:rPr>
              <a:t>CARRAGEENAN MECHANISMS OF ACTION</a:t>
            </a:r>
            <a:endParaRPr lang="es-AR" sz="3600" b="1" u="sng" dirty="0">
              <a:latin typeface="+mn-lt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71600" y="270892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AR" sz="2400" b="1" dirty="0" smtClean="0"/>
              <a:t>DIRECT</a:t>
            </a:r>
            <a:r>
              <a:rPr lang="es-AR" sz="2400" dirty="0" smtClean="0"/>
              <a:t> </a:t>
            </a:r>
            <a:r>
              <a:rPr lang="es-AR" dirty="0" smtClean="0"/>
              <a:t>                 </a:t>
            </a:r>
            <a:r>
              <a:rPr lang="es-AR" dirty="0" err="1" smtClean="0"/>
              <a:t>opposite</a:t>
            </a:r>
            <a:r>
              <a:rPr lang="es-AR" dirty="0" smtClean="0"/>
              <a:t> </a:t>
            </a:r>
            <a:r>
              <a:rPr lang="es-AR" dirty="0" err="1" smtClean="0"/>
              <a:t>electric</a:t>
            </a:r>
            <a:r>
              <a:rPr lang="es-AR" dirty="0" smtClean="0"/>
              <a:t> </a:t>
            </a:r>
            <a:r>
              <a:rPr lang="es-AR" dirty="0" err="1" smtClean="0"/>
              <a:t>cargoes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sz="2400" b="1" dirty="0" smtClean="0"/>
              <a:t>INDIRECT</a:t>
            </a:r>
            <a:r>
              <a:rPr lang="es-AR" sz="2400" dirty="0" smtClean="0"/>
              <a:t> </a:t>
            </a:r>
            <a:r>
              <a:rPr lang="es-AR" dirty="0" smtClean="0"/>
              <a:t>             </a:t>
            </a:r>
            <a:r>
              <a:rPr lang="es-AR" dirty="0" err="1" smtClean="0"/>
              <a:t>competition</a:t>
            </a:r>
            <a:r>
              <a:rPr lang="es-AR" dirty="0" smtClean="0"/>
              <a:t> </a:t>
            </a:r>
            <a:r>
              <a:rPr lang="es-AR" dirty="0" err="1" smtClean="0"/>
              <a:t>for</a:t>
            </a:r>
            <a:r>
              <a:rPr lang="es-AR" dirty="0" smtClean="0"/>
              <a:t> </a:t>
            </a:r>
            <a:r>
              <a:rPr lang="es-AR" dirty="0" err="1" smtClean="0"/>
              <a:t>receptors</a:t>
            </a:r>
            <a:endParaRPr lang="es-AR" dirty="0"/>
          </a:p>
        </p:txBody>
      </p:sp>
      <p:sp>
        <p:nvSpPr>
          <p:cNvPr id="5" name="4 Flecha derecha"/>
          <p:cNvSpPr/>
          <p:nvPr/>
        </p:nvSpPr>
        <p:spPr>
          <a:xfrm>
            <a:off x="2339752" y="2924944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411760" y="386104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/>
              <a:t>IVM </a:t>
            </a:r>
            <a:r>
              <a:rPr lang="es-AR" b="1" u="sng" dirty="0" smtClean="0"/>
              <a:t>META-ANÁLISIS </a:t>
            </a:r>
            <a:endParaRPr lang="es-AR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409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565767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La </a:t>
            </a:r>
            <a:r>
              <a:rPr lang="it-IT" b="1" dirty="0" smtClean="0"/>
              <a:t>probabilidad que un tratamiento ineficaz arroje resultados falsamente positivos, en los 50 trabajos examinados, es de 1 en 1 cuatrillón(p </a:t>
            </a:r>
            <a:r>
              <a:rPr lang="it-IT" b="1" dirty="0"/>
              <a:t>= 0,000000000000001)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201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5" y="1268760"/>
            <a:ext cx="8465768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35696" y="577279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u="sng" dirty="0" smtClean="0"/>
              <a:t>USO DE LA IVM CONTRA COVID EN EL MUNDO</a:t>
            </a:r>
            <a:endParaRPr lang="es-AR" b="1" u="sng" dirty="0"/>
          </a:p>
        </p:txBody>
      </p:sp>
    </p:spTree>
    <p:extLst>
      <p:ext uri="{BB962C8B-B14F-4D97-AF65-F5344CB8AC3E}">
        <p14:creationId xmlns:p14="http://schemas.microsoft.com/office/powerpoint/2010/main" val="8490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33979" r="2052"/>
          <a:stretch/>
        </p:blipFill>
        <p:spPr bwMode="auto">
          <a:xfrm>
            <a:off x="327172" y="332656"/>
            <a:ext cx="8461862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0" t="6739" r="3924" b="9892"/>
          <a:stretch/>
        </p:blipFill>
        <p:spPr bwMode="auto">
          <a:xfrm>
            <a:off x="827584" y="4009710"/>
            <a:ext cx="4923031" cy="259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4427983" y="3717032"/>
            <a:ext cx="262165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90149" y="3640378"/>
            <a:ext cx="1662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prstClr val="black"/>
                </a:solidFill>
              </a:rPr>
              <a:t>ESTAMOS AQUÍ</a:t>
            </a:r>
            <a:endParaRPr lang="es-AR" b="1" dirty="0">
              <a:solidFill>
                <a:prstClr val="black"/>
              </a:solidFill>
            </a:endParaRPr>
          </a:p>
        </p:txBody>
      </p:sp>
      <p:sp>
        <p:nvSpPr>
          <p:cNvPr id="4" name="3 Flecha izquierda"/>
          <p:cNvSpPr/>
          <p:nvPr/>
        </p:nvSpPr>
        <p:spPr>
          <a:xfrm>
            <a:off x="5076056" y="4509120"/>
            <a:ext cx="1584176" cy="2774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24832" r="20017" b="24604"/>
          <a:stretch/>
        </p:blipFill>
        <p:spPr bwMode="auto">
          <a:xfrm>
            <a:off x="358378" y="1124744"/>
            <a:ext cx="8534102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" t="54398" r="52778" b="33168"/>
          <a:stretch/>
        </p:blipFill>
        <p:spPr bwMode="auto">
          <a:xfrm>
            <a:off x="3073321" y="476672"/>
            <a:ext cx="2701534" cy="43211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24648" r="20687" b="19246"/>
          <a:stretch/>
        </p:blipFill>
        <p:spPr bwMode="auto">
          <a:xfrm>
            <a:off x="323527" y="1268760"/>
            <a:ext cx="8591569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agen 3"/>
          <p:cNvPicPr>
            <a:picLocks noChangeAspect="1"/>
          </p:cNvPicPr>
          <p:nvPr/>
        </p:nvPicPr>
        <p:blipFill rotWithShape="1">
          <a:blip r:embed="rId3">
            <a:lum bright="20000" contrast="40000"/>
          </a:blip>
          <a:srcRect r="53019" b="86342"/>
          <a:stretch/>
        </p:blipFill>
        <p:spPr>
          <a:xfrm>
            <a:off x="2987824" y="538325"/>
            <a:ext cx="2880320" cy="52667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5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61"/>
            <a:ext cx="91011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1400" dirty="0"/>
          </a:p>
          <a:p>
            <a:r>
              <a:rPr lang="es-AR" sz="1400" b="1" dirty="0" smtClean="0">
                <a:solidFill>
                  <a:srgbClr val="FF0000"/>
                </a:solidFill>
              </a:rPr>
              <a:t>STUDY OF THE EFFICACY AND SAFETY OF TOPICAL IVERMECTIN + IOTACARRAGEENAN IN THE PROPHYLAXIS AGAINST COVID-19 IN HEALTH PERSONNEL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s-AR" sz="1400" dirty="0" err="1" smtClean="0"/>
              <a:t>Journal</a:t>
            </a:r>
            <a:r>
              <a:rPr lang="es-AR" sz="1400" dirty="0" smtClean="0"/>
              <a:t> </a:t>
            </a:r>
            <a:r>
              <a:rPr lang="es-AR" sz="1400" dirty="0"/>
              <a:t>of </a:t>
            </a:r>
            <a:r>
              <a:rPr lang="es-AR" sz="1400" dirty="0" err="1"/>
              <a:t>Biomedical</a:t>
            </a:r>
            <a:r>
              <a:rPr lang="es-AR" sz="1400" dirty="0"/>
              <a:t> </a:t>
            </a:r>
            <a:r>
              <a:rPr lang="es-AR" sz="1400" dirty="0" err="1"/>
              <a:t>Research</a:t>
            </a:r>
            <a:r>
              <a:rPr lang="es-AR" sz="1400" dirty="0"/>
              <a:t> and </a:t>
            </a:r>
            <a:r>
              <a:rPr lang="es-AR" sz="1400" dirty="0" err="1"/>
              <a:t>Clinical</a:t>
            </a:r>
            <a:r>
              <a:rPr lang="es-AR" sz="1400" dirty="0"/>
              <a:t> </a:t>
            </a:r>
            <a:r>
              <a:rPr lang="es-AR" sz="1400" dirty="0" err="1"/>
              <a:t>Investigation</a:t>
            </a:r>
            <a:r>
              <a:rPr lang="es-AR" sz="1400" dirty="0"/>
              <a:t> </a:t>
            </a:r>
            <a:r>
              <a:rPr lang="es-AR" sz="1400" dirty="0" err="1"/>
              <a:t>Volume</a:t>
            </a:r>
            <a:r>
              <a:rPr lang="es-AR" sz="1400" dirty="0"/>
              <a:t> 2 </a:t>
            </a:r>
            <a:r>
              <a:rPr lang="es-AR" sz="1400" dirty="0" err="1"/>
              <a:t>Issue</a:t>
            </a:r>
            <a:r>
              <a:rPr lang="es-AR" sz="1400" dirty="0"/>
              <a:t> 1.1007                                       </a:t>
            </a:r>
          </a:p>
          <a:p>
            <a:r>
              <a:rPr lang="es-AR" sz="1400" dirty="0"/>
              <a:t>DOI: https://doi.org/10.31546/2633-8653.1007</a:t>
            </a:r>
          </a:p>
          <a:p>
            <a:endParaRPr lang="es-AR" sz="1400" dirty="0"/>
          </a:p>
          <a:p>
            <a:r>
              <a:rPr lang="es-AR" sz="1400" b="1" dirty="0" smtClean="0">
                <a:solidFill>
                  <a:srgbClr val="FF0000"/>
                </a:solidFill>
              </a:rPr>
              <a:t>IVERMECTIN AS PROPHYLAXIS AGAINST COVID-19:  RETROSPECTIVE CASES EVALUATION  </a:t>
            </a:r>
            <a:r>
              <a:rPr lang="es-AR" sz="1400" b="1" dirty="0" smtClean="0"/>
              <a:t>                                     </a:t>
            </a:r>
          </a:p>
          <a:p>
            <a:r>
              <a:rPr lang="es-AR" sz="1400" dirty="0" err="1" smtClean="0"/>
              <a:t>Microbiology</a:t>
            </a:r>
            <a:r>
              <a:rPr lang="es-AR" sz="1400" dirty="0" smtClean="0"/>
              <a:t> </a:t>
            </a:r>
            <a:r>
              <a:rPr lang="es-AR" sz="1400" dirty="0"/>
              <a:t>&amp; </a:t>
            </a:r>
            <a:r>
              <a:rPr lang="es-AR" sz="1400" dirty="0" err="1"/>
              <a:t>Infectious</a:t>
            </a:r>
            <a:r>
              <a:rPr lang="es-AR" sz="1400" dirty="0"/>
              <a:t> </a:t>
            </a:r>
            <a:r>
              <a:rPr lang="es-AR" sz="1400" dirty="0" err="1"/>
              <a:t>Diseases</a:t>
            </a:r>
            <a:r>
              <a:rPr lang="es-AR" sz="1400" dirty="0"/>
              <a:t>                                                                                                                               </a:t>
            </a:r>
          </a:p>
          <a:p>
            <a:r>
              <a:rPr lang="es-AR" sz="1400" dirty="0" err="1"/>
              <a:t>Citation</a:t>
            </a:r>
            <a:r>
              <a:rPr lang="es-AR" sz="1400" dirty="0"/>
              <a:t>: </a:t>
            </a:r>
            <a:r>
              <a:rPr lang="es-AR" sz="1400" dirty="0" err="1"/>
              <a:t>Hirsch</a:t>
            </a:r>
            <a:r>
              <a:rPr lang="es-AR" sz="1400" dirty="0"/>
              <a:t> RR, Carvallo, Héctor E. </a:t>
            </a:r>
            <a:r>
              <a:rPr lang="es-AR" sz="1400" dirty="0" err="1"/>
              <a:t>Ivermectin</a:t>
            </a:r>
            <a:r>
              <a:rPr lang="es-AR" sz="1400" dirty="0"/>
              <a:t> as </a:t>
            </a:r>
            <a:r>
              <a:rPr lang="es-AR" sz="1400" dirty="0" err="1"/>
              <a:t>Prophylaxis</a:t>
            </a:r>
            <a:r>
              <a:rPr lang="es-AR" sz="1400" dirty="0"/>
              <a:t> </a:t>
            </a:r>
            <a:r>
              <a:rPr lang="es-AR" sz="1400" dirty="0" err="1"/>
              <a:t>Against</a:t>
            </a:r>
            <a:r>
              <a:rPr lang="es-AR" sz="1400" dirty="0"/>
              <a:t> COVID-19 </a:t>
            </a:r>
            <a:r>
              <a:rPr lang="es-AR" sz="1400" dirty="0" err="1"/>
              <a:t>Retrospective</a:t>
            </a:r>
            <a:r>
              <a:rPr lang="es-AR" sz="1400" dirty="0"/>
              <a:t> Cases </a:t>
            </a:r>
            <a:r>
              <a:rPr lang="es-AR" sz="1400" dirty="0" err="1"/>
              <a:t>Evaluation</a:t>
            </a:r>
            <a:r>
              <a:rPr lang="es-AR" sz="1400" dirty="0"/>
              <a:t>. </a:t>
            </a:r>
            <a:r>
              <a:rPr lang="es-AR" sz="1400" dirty="0" err="1"/>
              <a:t>Microbiol</a:t>
            </a:r>
            <a:r>
              <a:rPr lang="es-AR" sz="1400" dirty="0"/>
              <a:t>  </a:t>
            </a:r>
            <a:r>
              <a:rPr lang="es-AR" sz="1400" dirty="0" err="1"/>
              <a:t>Infect</a:t>
            </a:r>
            <a:r>
              <a:rPr lang="es-AR" sz="1400" dirty="0"/>
              <a:t> </a:t>
            </a:r>
            <a:r>
              <a:rPr lang="es-AR" sz="1400" dirty="0" err="1"/>
              <a:t>Dis</a:t>
            </a:r>
            <a:r>
              <a:rPr lang="es-AR" sz="1400" dirty="0"/>
              <a:t>. 2020; 4(4): 1-8.</a:t>
            </a:r>
          </a:p>
          <a:p>
            <a:endParaRPr lang="es-AR" sz="1400" b="1" dirty="0" smtClean="0"/>
          </a:p>
          <a:p>
            <a:r>
              <a:rPr lang="es-AR" sz="1400" b="1" dirty="0" smtClean="0">
                <a:solidFill>
                  <a:srgbClr val="FF0000"/>
                </a:solidFill>
              </a:rPr>
              <a:t>COVID 19: CHILDREN SHOULD BE TREATED EVEN IN ABSENCE OF SYMPTOMS                                                                          </a:t>
            </a:r>
          </a:p>
          <a:p>
            <a:r>
              <a:rPr lang="es-AR" sz="1400" dirty="0" err="1" smtClean="0"/>
              <a:t>Citation</a:t>
            </a:r>
            <a:r>
              <a:rPr lang="es-AR" sz="1400" dirty="0"/>
              <a:t>: Roberto RH, Héctor EC (2020) </a:t>
            </a:r>
            <a:r>
              <a:rPr lang="es-AR" sz="1400" dirty="0" err="1"/>
              <a:t>Covid</a:t>
            </a:r>
            <a:r>
              <a:rPr lang="es-AR" sz="1400" dirty="0"/>
              <a:t> 19: </a:t>
            </a:r>
            <a:r>
              <a:rPr lang="es-AR" sz="1400" dirty="0" err="1"/>
              <a:t>Children</a:t>
            </a:r>
            <a:r>
              <a:rPr lang="es-AR" sz="1400" dirty="0"/>
              <a:t> </a:t>
            </a:r>
            <a:r>
              <a:rPr lang="es-AR" sz="1400" dirty="0" err="1"/>
              <a:t>should</a:t>
            </a:r>
            <a:r>
              <a:rPr lang="es-AR" sz="1400" dirty="0"/>
              <a:t> be </a:t>
            </a:r>
            <a:r>
              <a:rPr lang="es-AR" sz="1400" dirty="0" err="1"/>
              <a:t>Treated</a:t>
            </a:r>
            <a:r>
              <a:rPr lang="es-AR" sz="1400" dirty="0"/>
              <a:t> </a:t>
            </a:r>
            <a:r>
              <a:rPr lang="es-AR" sz="1400" dirty="0" err="1"/>
              <a:t>Even</a:t>
            </a:r>
            <a:r>
              <a:rPr lang="es-AR" sz="1400" dirty="0"/>
              <a:t> in </a:t>
            </a:r>
            <a:r>
              <a:rPr lang="es-AR" sz="1400" dirty="0" err="1"/>
              <a:t>Absence</a:t>
            </a:r>
            <a:r>
              <a:rPr lang="es-AR" sz="1400" dirty="0"/>
              <a:t> of </a:t>
            </a:r>
            <a:r>
              <a:rPr lang="es-AR" sz="1400" dirty="0" err="1"/>
              <a:t>Symptoms</a:t>
            </a:r>
            <a:r>
              <a:rPr lang="es-AR" sz="1400" dirty="0"/>
              <a:t>. J </a:t>
            </a:r>
            <a:r>
              <a:rPr lang="es-AR" sz="1400" dirty="0" err="1"/>
              <a:t>Clin</a:t>
            </a:r>
            <a:r>
              <a:rPr lang="es-AR" sz="1400" dirty="0"/>
              <a:t> </a:t>
            </a:r>
            <a:r>
              <a:rPr lang="es-AR" sz="1400" dirty="0" err="1"/>
              <a:t>Toxicol</a:t>
            </a:r>
            <a:r>
              <a:rPr lang="es-AR" sz="1400" dirty="0"/>
              <a:t>. 10:457. DOI: 10.35248/2161-0495.20.10.457                                                              </a:t>
            </a:r>
            <a:endParaRPr lang="es-AR" sz="1400" dirty="0" smtClean="0"/>
          </a:p>
          <a:p>
            <a:r>
              <a:rPr lang="es-AR" sz="1400" dirty="0" smtClean="0"/>
              <a:t> </a:t>
            </a:r>
            <a:r>
              <a:rPr lang="es-AR" sz="1400" dirty="0" err="1"/>
              <a:t>Journal</a:t>
            </a:r>
            <a:r>
              <a:rPr lang="es-AR" sz="1400" dirty="0"/>
              <a:t> of </a:t>
            </a:r>
            <a:r>
              <a:rPr lang="es-AR" sz="1400" dirty="0" err="1"/>
              <a:t>Clinical</a:t>
            </a:r>
            <a:r>
              <a:rPr lang="es-AR" sz="1400" dirty="0"/>
              <a:t> </a:t>
            </a:r>
            <a:r>
              <a:rPr lang="es-AR" sz="1400" dirty="0" err="1"/>
              <a:t>Toxicology</a:t>
            </a:r>
            <a:endParaRPr lang="es-AR" sz="1400" dirty="0"/>
          </a:p>
          <a:p>
            <a:endParaRPr lang="es-AR" sz="1400" dirty="0"/>
          </a:p>
          <a:p>
            <a:r>
              <a:rPr lang="es-AR" sz="1400" b="1" dirty="0" smtClean="0">
                <a:solidFill>
                  <a:srgbClr val="FF0000"/>
                </a:solidFill>
              </a:rPr>
              <a:t>SAFETY AND EFFICACY OF THE COMBINED USE OF IVERMECTIN, DEXAMETHASONE, ENOXAPARIN AND ASPIRINA AGAINST COVID-19: THE I.D.E.A. PROTOCOL </a:t>
            </a:r>
          </a:p>
          <a:p>
            <a:r>
              <a:rPr lang="es-AR" sz="1400" dirty="0" err="1" smtClean="0"/>
              <a:t>Citation</a:t>
            </a:r>
            <a:r>
              <a:rPr lang="es-AR" sz="1400" dirty="0"/>
              <a:t>: </a:t>
            </a:r>
            <a:r>
              <a:rPr lang="es-AR" sz="1400" dirty="0" err="1"/>
              <a:t>Hector</a:t>
            </a:r>
            <a:r>
              <a:rPr lang="es-AR" sz="1400" dirty="0"/>
              <a:t> C, Roberto H (2021) Safety and </a:t>
            </a:r>
            <a:r>
              <a:rPr lang="es-AR" sz="1400" dirty="0" err="1"/>
              <a:t>Efficacy</a:t>
            </a:r>
            <a:r>
              <a:rPr lang="es-AR" sz="1400" dirty="0"/>
              <a:t> of </a:t>
            </a:r>
            <a:r>
              <a:rPr lang="es-AR" sz="1400" dirty="0" err="1"/>
              <a:t>the</a:t>
            </a:r>
            <a:r>
              <a:rPr lang="es-AR" sz="1400" dirty="0"/>
              <a:t> </a:t>
            </a:r>
            <a:r>
              <a:rPr lang="es-AR" sz="1400" dirty="0" err="1"/>
              <a:t>Combined</a:t>
            </a:r>
            <a:r>
              <a:rPr lang="es-AR" sz="1400" dirty="0"/>
              <a:t> Use of </a:t>
            </a:r>
            <a:r>
              <a:rPr lang="es-AR" sz="1400" dirty="0" err="1"/>
              <a:t>Ivermectin</a:t>
            </a:r>
            <a:r>
              <a:rPr lang="es-AR" sz="1400" dirty="0"/>
              <a:t>, </a:t>
            </a:r>
            <a:r>
              <a:rPr lang="es-AR" sz="1400" dirty="0" err="1"/>
              <a:t>Dexamethasone</a:t>
            </a:r>
            <a:r>
              <a:rPr lang="es-AR" sz="1400" dirty="0"/>
              <a:t>, </a:t>
            </a:r>
            <a:r>
              <a:rPr lang="es-AR" sz="1400" dirty="0" err="1"/>
              <a:t>Enoxaparin</a:t>
            </a:r>
            <a:r>
              <a:rPr lang="es-AR" sz="1400" dirty="0"/>
              <a:t> and Aspirina </a:t>
            </a:r>
            <a:r>
              <a:rPr lang="es-AR" sz="1400" dirty="0" err="1"/>
              <a:t>against</a:t>
            </a:r>
            <a:r>
              <a:rPr lang="es-AR" sz="1400" dirty="0"/>
              <a:t> Covid-19 </a:t>
            </a:r>
            <a:r>
              <a:rPr lang="es-AR" sz="1400" dirty="0" err="1"/>
              <a:t>the</a:t>
            </a:r>
            <a:r>
              <a:rPr lang="es-AR" sz="1400" dirty="0"/>
              <a:t> I.D.E.A. </a:t>
            </a:r>
            <a:r>
              <a:rPr lang="es-AR" sz="1400" dirty="0" err="1"/>
              <a:t>Protocol</a:t>
            </a:r>
            <a:r>
              <a:rPr lang="es-AR" sz="1400" dirty="0"/>
              <a:t>.                                                  </a:t>
            </a:r>
            <a:endParaRPr lang="es-AR" sz="1400" dirty="0" smtClean="0"/>
          </a:p>
          <a:p>
            <a:r>
              <a:rPr lang="es-AR" sz="1400" dirty="0" smtClean="0"/>
              <a:t> </a:t>
            </a:r>
            <a:r>
              <a:rPr lang="es-AR" sz="1400" dirty="0"/>
              <a:t>J </a:t>
            </a:r>
            <a:r>
              <a:rPr lang="es-AR" sz="1400" dirty="0" err="1"/>
              <a:t>Clin</a:t>
            </a:r>
            <a:r>
              <a:rPr lang="es-AR" sz="1400" dirty="0"/>
              <a:t> </a:t>
            </a:r>
            <a:r>
              <a:rPr lang="es-AR" sz="1400" dirty="0" err="1"/>
              <a:t>Trials</a:t>
            </a:r>
            <a:r>
              <a:rPr lang="es-AR" sz="1400" dirty="0"/>
              <a:t>. 11:459.                                                                                                                                                                   </a:t>
            </a:r>
          </a:p>
          <a:p>
            <a:r>
              <a:rPr lang="es-AR" sz="1400" dirty="0" err="1"/>
              <a:t>Journal</a:t>
            </a:r>
            <a:r>
              <a:rPr lang="es-AR" sz="1400" dirty="0"/>
              <a:t> of </a:t>
            </a:r>
            <a:r>
              <a:rPr lang="es-AR" sz="1400" dirty="0" err="1"/>
              <a:t>Clinical</a:t>
            </a:r>
            <a:r>
              <a:rPr lang="es-AR" sz="1400" dirty="0"/>
              <a:t> </a:t>
            </a:r>
            <a:r>
              <a:rPr lang="es-AR" sz="1400" dirty="0" err="1"/>
              <a:t>Trials</a:t>
            </a:r>
            <a:r>
              <a:rPr lang="es-AR" sz="1400" dirty="0"/>
              <a:t>, Vol.11 Iss.3  No:1000459</a:t>
            </a:r>
          </a:p>
          <a:p>
            <a:endParaRPr lang="es-AR" sz="1400" dirty="0"/>
          </a:p>
          <a:p>
            <a:r>
              <a:rPr lang="es-AR" sz="1400" b="1" dirty="0" smtClean="0">
                <a:solidFill>
                  <a:srgbClr val="FF0000"/>
                </a:solidFill>
              </a:rPr>
              <a:t>COVID 19 AND IVERMECTIN PREVENTION AND TREATMENT UPDATE                                                                               </a:t>
            </a:r>
          </a:p>
          <a:p>
            <a:r>
              <a:rPr lang="es-AR" sz="1400" dirty="0" err="1" smtClean="0"/>
              <a:t>Journal</a:t>
            </a:r>
            <a:r>
              <a:rPr lang="es-AR" sz="1400" dirty="0" smtClean="0"/>
              <a:t> </a:t>
            </a:r>
            <a:r>
              <a:rPr lang="es-AR" sz="1400" dirty="0"/>
              <a:t>of </a:t>
            </a:r>
            <a:r>
              <a:rPr lang="es-AR" sz="1400" dirty="0" err="1"/>
              <a:t>Infectious</a:t>
            </a:r>
            <a:r>
              <a:rPr lang="es-AR" sz="1400" dirty="0"/>
              <a:t> </a:t>
            </a:r>
            <a:r>
              <a:rPr lang="es-AR" sz="1400" dirty="0" err="1"/>
              <a:t>Diseases</a:t>
            </a:r>
            <a:r>
              <a:rPr lang="es-AR" sz="1400" dirty="0"/>
              <a:t> &amp; </a:t>
            </a:r>
            <a:r>
              <a:rPr lang="es-AR" sz="1400" dirty="0" err="1"/>
              <a:t>Travel</a:t>
            </a:r>
            <a:r>
              <a:rPr lang="es-AR" sz="1400" dirty="0"/>
              <a:t> Medicine Conceptual </a:t>
            </a:r>
            <a:r>
              <a:rPr lang="es-AR" sz="1400" dirty="0" err="1"/>
              <a:t>Paper</a:t>
            </a:r>
            <a:r>
              <a:rPr lang="es-AR" sz="1400" dirty="0"/>
              <a:t>  </a:t>
            </a:r>
            <a:r>
              <a:rPr lang="es-AR" sz="1400" dirty="0" err="1"/>
              <a:t>Volume</a:t>
            </a:r>
            <a:r>
              <a:rPr lang="es-AR" sz="1400" dirty="0"/>
              <a:t> 4 </a:t>
            </a:r>
            <a:r>
              <a:rPr lang="es-AR" sz="1400" dirty="0" err="1"/>
              <a:t>Issue</a:t>
            </a:r>
            <a:r>
              <a:rPr lang="es-AR" sz="1400" dirty="0"/>
              <a:t> 2 DOI: 10.23880/jidtm-16000144 </a:t>
            </a:r>
            <a:endParaRPr lang="es-AR" sz="1400" dirty="0" smtClean="0"/>
          </a:p>
          <a:p>
            <a:r>
              <a:rPr lang="es-AR" sz="1400" dirty="0" smtClean="0"/>
              <a:t>J </a:t>
            </a:r>
            <a:r>
              <a:rPr lang="es-AR" sz="1400" dirty="0" err="1"/>
              <a:t>Inf</a:t>
            </a:r>
            <a:r>
              <a:rPr lang="es-AR" sz="1400" dirty="0"/>
              <a:t> </a:t>
            </a:r>
            <a:r>
              <a:rPr lang="es-AR" sz="1400" dirty="0" err="1"/>
              <a:t>Dis</a:t>
            </a:r>
            <a:r>
              <a:rPr lang="es-AR" sz="1400" dirty="0"/>
              <a:t> </a:t>
            </a:r>
            <a:r>
              <a:rPr lang="es-AR" sz="1400" dirty="0" err="1"/>
              <a:t>Trav</a:t>
            </a:r>
            <a:r>
              <a:rPr lang="es-AR" sz="1400" dirty="0"/>
              <a:t> </a:t>
            </a:r>
            <a:r>
              <a:rPr lang="es-AR" sz="1400" dirty="0" err="1"/>
              <a:t>Med</a:t>
            </a:r>
            <a:endParaRPr lang="es-AR" sz="1400" dirty="0"/>
          </a:p>
          <a:p>
            <a:endParaRPr lang="es-AR" sz="1400" dirty="0"/>
          </a:p>
          <a:p>
            <a:r>
              <a:rPr lang="es-AR" sz="1400" b="1" dirty="0" smtClean="0">
                <a:solidFill>
                  <a:srgbClr val="FF0000"/>
                </a:solidFill>
              </a:rPr>
              <a:t>BROMHEXINA. UN PASO MÁS EN LA ESTRATEGIA  TERAPÉUTICA CONTRA COVID-19                                                                </a:t>
            </a:r>
          </a:p>
          <a:p>
            <a:r>
              <a:rPr lang="es-AR" sz="1400" dirty="0" smtClean="0"/>
              <a:t>Archivos </a:t>
            </a:r>
            <a:r>
              <a:rPr lang="es-AR" sz="1400" dirty="0"/>
              <a:t>de Alergia e Inmunología Clínica 2020;51(3):</a:t>
            </a:r>
            <a:r>
              <a:rPr lang="es-AR" sz="1400" dirty="0" smtClean="0"/>
              <a:t>117-124</a:t>
            </a:r>
            <a:endParaRPr lang="es-AR" sz="1400" dirty="0"/>
          </a:p>
          <a:p>
            <a:r>
              <a:rPr lang="es-AR" sz="1400" b="1" dirty="0" smtClean="0"/>
              <a:t>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0171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70042"/>
            <a:ext cx="2664296" cy="3077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6"/>
          <a:stretch/>
        </p:blipFill>
        <p:spPr bwMode="auto">
          <a:xfrm>
            <a:off x="4917543" y="670042"/>
            <a:ext cx="2685931" cy="3048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0"/>
          <a:stretch/>
        </p:blipFill>
        <p:spPr bwMode="auto">
          <a:xfrm>
            <a:off x="1255792" y="3933056"/>
            <a:ext cx="6484560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30090" y="135817"/>
            <a:ext cx="293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u="sng" dirty="0" smtClean="0"/>
              <a:t>SÓLO LOS HECHOS</a:t>
            </a:r>
            <a:endParaRPr lang="es-AR" sz="2800" b="1" u="sng" dirty="0"/>
          </a:p>
        </p:txBody>
      </p:sp>
    </p:spTree>
    <p:extLst>
      <p:ext uri="{BB962C8B-B14F-4D97-AF65-F5344CB8AC3E}">
        <p14:creationId xmlns:p14="http://schemas.microsoft.com/office/powerpoint/2010/main" val="25851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0"/>
            <a:ext cx="8784976" cy="68407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AR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IVERMECTIN IN COVID-19 PATIENTS A MULTICENTER: RETROSPECTIVE STUDY                                                                     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dirty="0"/>
              <a:t>Journal of Infectious Diseases &amp; Therapy  Volume 9  Issue S1 S1005                                                                       </a:t>
            </a:r>
          </a:p>
          <a:p>
            <a:pPr marL="0" indent="0">
              <a:buNone/>
            </a:pPr>
            <a:r>
              <a:rPr lang="en-US" sz="3000" dirty="0"/>
              <a:t>J Infect Dis </a:t>
            </a:r>
            <a:r>
              <a:rPr lang="en-US" sz="3000" dirty="0" err="1"/>
              <a:t>Ther</a:t>
            </a:r>
            <a:r>
              <a:rPr lang="en-US" sz="3000" dirty="0"/>
              <a:t> 2020, 9:S1</a:t>
            </a:r>
          </a:p>
          <a:p>
            <a:pPr marL="0" indent="0">
              <a:buNone/>
            </a:pPr>
            <a:endParaRPr lang="es-AR" sz="3000" b="1" dirty="0" smtClean="0"/>
          </a:p>
          <a:p>
            <a:pPr marL="0" indent="0">
              <a:buNone/>
            </a:pPr>
            <a:r>
              <a:rPr lang="es-AR" sz="3000" b="1" dirty="0" smtClean="0">
                <a:solidFill>
                  <a:srgbClr val="FF0000"/>
                </a:solidFill>
              </a:rPr>
              <a:t>IVERMECTIN AND HERD IMMUNITY IN SARS COV2 PANDEMIC FROM LOCAL  EXPERIENCE TO BROADER POSSIBILITY</a:t>
            </a:r>
          </a:p>
          <a:p>
            <a:pPr marL="0" indent="0">
              <a:buNone/>
            </a:pPr>
            <a:r>
              <a:rPr lang="es-AR" sz="3000" dirty="0" err="1" smtClean="0"/>
              <a:t>Clinical</a:t>
            </a:r>
            <a:r>
              <a:rPr lang="es-AR" sz="3000" dirty="0" smtClean="0"/>
              <a:t> </a:t>
            </a:r>
            <a:r>
              <a:rPr lang="es-AR" sz="3000" dirty="0" err="1"/>
              <a:t>Immunology</a:t>
            </a:r>
            <a:r>
              <a:rPr lang="es-AR" sz="3000" dirty="0"/>
              <a:t> &amp; </a:t>
            </a:r>
            <a:r>
              <a:rPr lang="es-AR" sz="3000" dirty="0" err="1"/>
              <a:t>Research</a:t>
            </a:r>
            <a:r>
              <a:rPr lang="es-AR" sz="3000" dirty="0"/>
              <a:t>                                                                                                                           </a:t>
            </a:r>
            <a:endParaRPr lang="es-AR" sz="3000" dirty="0" smtClean="0"/>
          </a:p>
          <a:p>
            <a:pPr marL="0" indent="0">
              <a:buNone/>
            </a:pPr>
            <a:r>
              <a:rPr lang="es-AR" sz="3000" dirty="0" err="1" smtClean="0"/>
              <a:t>Citation</a:t>
            </a:r>
            <a:r>
              <a:rPr lang="es-AR" sz="3000" dirty="0"/>
              <a:t>: </a:t>
            </a:r>
            <a:r>
              <a:rPr lang="es-AR" sz="3000" dirty="0" err="1"/>
              <a:t>Hector</a:t>
            </a:r>
            <a:r>
              <a:rPr lang="es-AR" sz="3000" dirty="0"/>
              <a:t> E Carvallo, Roberto R </a:t>
            </a:r>
            <a:r>
              <a:rPr lang="es-AR" sz="3000" dirty="0" err="1"/>
              <a:t>Hirsch</a:t>
            </a:r>
            <a:r>
              <a:rPr lang="es-AR" sz="3000" dirty="0"/>
              <a:t>. </a:t>
            </a:r>
            <a:r>
              <a:rPr lang="es-AR" sz="3000" dirty="0" err="1"/>
              <a:t>Ivermectin</a:t>
            </a:r>
            <a:r>
              <a:rPr lang="es-AR" sz="3000" dirty="0"/>
              <a:t> and </a:t>
            </a:r>
            <a:r>
              <a:rPr lang="es-AR" sz="3000" dirty="0" err="1"/>
              <a:t>Herd</a:t>
            </a:r>
            <a:r>
              <a:rPr lang="es-AR" sz="3000" dirty="0"/>
              <a:t> </a:t>
            </a:r>
            <a:r>
              <a:rPr lang="es-AR" sz="3000" dirty="0" err="1"/>
              <a:t>Immunity</a:t>
            </a:r>
            <a:r>
              <a:rPr lang="es-AR" sz="3000" dirty="0"/>
              <a:t> in SARS COV2 </a:t>
            </a:r>
            <a:r>
              <a:rPr lang="es-AR" sz="3000" dirty="0" err="1"/>
              <a:t>Pandemic</a:t>
            </a:r>
            <a:r>
              <a:rPr lang="es-AR" sz="3000" dirty="0"/>
              <a:t> </a:t>
            </a:r>
            <a:r>
              <a:rPr lang="es-AR" sz="3000" dirty="0" err="1"/>
              <a:t>from</a:t>
            </a:r>
            <a:r>
              <a:rPr lang="es-AR" sz="3000" dirty="0"/>
              <a:t> Local </a:t>
            </a:r>
            <a:r>
              <a:rPr lang="es-AR" sz="3000" dirty="0" err="1"/>
              <a:t>Experience</a:t>
            </a:r>
            <a:r>
              <a:rPr lang="es-AR" sz="3000" dirty="0"/>
              <a:t> </a:t>
            </a:r>
            <a:r>
              <a:rPr lang="es-AR" sz="3000" dirty="0" err="1"/>
              <a:t>to</a:t>
            </a:r>
            <a:r>
              <a:rPr lang="es-AR" sz="3000" dirty="0"/>
              <a:t> </a:t>
            </a:r>
            <a:r>
              <a:rPr lang="es-AR" sz="3000" dirty="0" err="1"/>
              <a:t>Broader</a:t>
            </a:r>
            <a:r>
              <a:rPr lang="es-AR" sz="3000" dirty="0"/>
              <a:t> </a:t>
            </a:r>
            <a:r>
              <a:rPr lang="es-AR" sz="3000" dirty="0" err="1"/>
              <a:t>Possibility</a:t>
            </a:r>
            <a:r>
              <a:rPr lang="es-AR" sz="3000" dirty="0"/>
              <a:t>. </a:t>
            </a:r>
            <a:endParaRPr lang="es-AR" sz="3000" dirty="0" smtClean="0"/>
          </a:p>
          <a:p>
            <a:pPr marL="0" indent="0">
              <a:buNone/>
            </a:pPr>
            <a:r>
              <a:rPr lang="es-AR" sz="3000" dirty="0" err="1" smtClean="0"/>
              <a:t>Clin</a:t>
            </a:r>
            <a:r>
              <a:rPr lang="es-AR" sz="3000" dirty="0" smtClean="0"/>
              <a:t> </a:t>
            </a:r>
            <a:r>
              <a:rPr lang="es-AR" sz="3000" dirty="0" err="1"/>
              <a:t>Immunol</a:t>
            </a:r>
            <a:r>
              <a:rPr lang="es-AR" sz="3000" dirty="0"/>
              <a:t> Res. 2020; 4(1): 1-2.</a:t>
            </a:r>
          </a:p>
          <a:p>
            <a:endParaRPr lang="es-AR" sz="3000" dirty="0"/>
          </a:p>
          <a:p>
            <a:pPr marL="0" indent="0">
              <a:buNone/>
            </a:pPr>
            <a:endParaRPr lang="es-AR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sz="3000" b="1" dirty="0" smtClean="0">
                <a:solidFill>
                  <a:srgbClr val="FF0000"/>
                </a:solidFill>
              </a:rPr>
              <a:t>IVERMECTIN IN LONG-COVID PATIENTS: A RETROSPECTIVE STUDY                                                                                                                                                                                </a:t>
            </a:r>
            <a:r>
              <a:rPr lang="es-AR" sz="3000" dirty="0" err="1" smtClean="0"/>
              <a:t>Journal</a:t>
            </a:r>
            <a:r>
              <a:rPr lang="es-AR" sz="3000" dirty="0" smtClean="0"/>
              <a:t> </a:t>
            </a:r>
            <a:r>
              <a:rPr lang="es-AR" sz="3000" dirty="0"/>
              <a:t>of </a:t>
            </a:r>
            <a:r>
              <a:rPr lang="es-AR" sz="3000" dirty="0" err="1"/>
              <a:t>Biomedical</a:t>
            </a:r>
            <a:r>
              <a:rPr lang="es-AR" sz="3000" dirty="0"/>
              <a:t> </a:t>
            </a:r>
            <a:r>
              <a:rPr lang="es-AR" sz="3000" dirty="0" err="1"/>
              <a:t>Research</a:t>
            </a:r>
            <a:r>
              <a:rPr lang="es-AR" sz="3000" dirty="0"/>
              <a:t> and </a:t>
            </a:r>
            <a:r>
              <a:rPr lang="es-AR" sz="3000" dirty="0" err="1"/>
              <a:t>Clinical</a:t>
            </a:r>
            <a:r>
              <a:rPr lang="es-AR" sz="3000" dirty="0"/>
              <a:t> </a:t>
            </a:r>
            <a:r>
              <a:rPr lang="es-AR" sz="3000" dirty="0" err="1"/>
              <a:t>Investigation</a:t>
            </a:r>
            <a:r>
              <a:rPr lang="es-AR" sz="3000" dirty="0"/>
              <a:t> </a:t>
            </a:r>
            <a:r>
              <a:rPr lang="es-AR" sz="3000" dirty="0" err="1"/>
              <a:t>Volume</a:t>
            </a:r>
            <a:r>
              <a:rPr lang="es-AR" sz="3000" dirty="0"/>
              <a:t> 2 </a:t>
            </a:r>
            <a:r>
              <a:rPr lang="es-AR" sz="3000" dirty="0" err="1"/>
              <a:t>Issue</a:t>
            </a:r>
            <a:r>
              <a:rPr lang="es-AR" sz="3000" dirty="0"/>
              <a:t> 1.1008                                                    </a:t>
            </a:r>
            <a:endParaRPr lang="es-AR" sz="3000" dirty="0" smtClean="0"/>
          </a:p>
          <a:p>
            <a:pPr marL="0" indent="0">
              <a:buNone/>
            </a:pPr>
            <a:r>
              <a:rPr lang="es-AR" sz="3000" dirty="0" smtClean="0"/>
              <a:t>DOI</a:t>
            </a:r>
            <a:r>
              <a:rPr lang="es-AR" sz="3000" dirty="0"/>
              <a:t>: https://doi.org/10.31546/2633-8653.1008 </a:t>
            </a:r>
          </a:p>
          <a:p>
            <a:pPr marL="0" indent="0">
              <a:buNone/>
            </a:pPr>
            <a:endParaRPr lang="es-AR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sz="3000" b="1" dirty="0" smtClean="0">
                <a:solidFill>
                  <a:srgbClr val="FF0000"/>
                </a:solidFill>
              </a:rPr>
              <a:t>COVID-19 AND REPURPOSED DRUGS: HOW MUCH IS A HUMAN LIFE?</a:t>
            </a:r>
          </a:p>
          <a:p>
            <a:pPr marL="0" indent="0">
              <a:buNone/>
            </a:pPr>
            <a:r>
              <a:rPr lang="es-AR" sz="3000" dirty="0" err="1" smtClean="0"/>
              <a:t>Clinical</a:t>
            </a:r>
            <a:r>
              <a:rPr lang="es-AR" sz="3000" dirty="0" smtClean="0"/>
              <a:t> </a:t>
            </a:r>
            <a:r>
              <a:rPr lang="es-AR" sz="3000" dirty="0" err="1"/>
              <a:t>Immunology</a:t>
            </a:r>
            <a:r>
              <a:rPr lang="es-AR" sz="3000" dirty="0"/>
              <a:t> &amp; </a:t>
            </a:r>
            <a:r>
              <a:rPr lang="es-AR" sz="3000" dirty="0" err="1"/>
              <a:t>Research</a:t>
            </a:r>
            <a:r>
              <a:rPr lang="es-AR" sz="3000" dirty="0"/>
              <a:t>                                                                                                                              </a:t>
            </a:r>
            <a:endParaRPr lang="es-AR" sz="3000" dirty="0" smtClean="0"/>
          </a:p>
          <a:p>
            <a:pPr marL="0" indent="0">
              <a:buNone/>
            </a:pPr>
            <a:r>
              <a:rPr lang="es-AR" sz="3000" dirty="0" err="1" smtClean="0"/>
              <a:t>Citation</a:t>
            </a:r>
            <a:r>
              <a:rPr lang="es-AR" sz="3000" dirty="0"/>
              <a:t>: </a:t>
            </a:r>
            <a:r>
              <a:rPr lang="es-AR" sz="3000" dirty="0" err="1"/>
              <a:t>Hector</a:t>
            </a:r>
            <a:r>
              <a:rPr lang="es-AR" sz="3000" dirty="0"/>
              <a:t> CE, Francesco M, Roberto HR. COVID-19 and </a:t>
            </a:r>
            <a:r>
              <a:rPr lang="es-AR" sz="3000" dirty="0" err="1"/>
              <a:t>Repurposed</a:t>
            </a:r>
            <a:r>
              <a:rPr lang="es-AR" sz="3000" dirty="0"/>
              <a:t> </a:t>
            </a:r>
            <a:r>
              <a:rPr lang="es-AR" sz="3000" dirty="0" err="1"/>
              <a:t>Drugs</a:t>
            </a:r>
            <a:r>
              <a:rPr lang="es-AR" sz="3000" dirty="0"/>
              <a:t> </a:t>
            </a:r>
            <a:r>
              <a:rPr lang="es-AR" sz="3000" dirty="0" err="1"/>
              <a:t>How</a:t>
            </a:r>
            <a:r>
              <a:rPr lang="es-AR" sz="3000" dirty="0"/>
              <a:t> </a:t>
            </a:r>
            <a:r>
              <a:rPr lang="es-AR" sz="3000" dirty="0" err="1"/>
              <a:t>Much</a:t>
            </a:r>
            <a:r>
              <a:rPr lang="es-AR" sz="3000" dirty="0"/>
              <a:t> </a:t>
            </a:r>
            <a:r>
              <a:rPr lang="es-AR" sz="3000" dirty="0" err="1"/>
              <a:t>is</a:t>
            </a:r>
            <a:r>
              <a:rPr lang="es-AR" sz="3000" dirty="0"/>
              <a:t> A Human </a:t>
            </a:r>
            <a:r>
              <a:rPr lang="es-AR" sz="3000" dirty="0" err="1"/>
              <a:t>Life</a:t>
            </a:r>
            <a:r>
              <a:rPr lang="es-AR" sz="3000" dirty="0"/>
              <a:t>? </a:t>
            </a:r>
            <a:r>
              <a:rPr lang="es-AR" sz="3000" dirty="0" err="1"/>
              <a:t>Clin</a:t>
            </a:r>
            <a:r>
              <a:rPr lang="es-AR" sz="3000" dirty="0"/>
              <a:t> </a:t>
            </a:r>
            <a:r>
              <a:rPr lang="es-AR" sz="3000" dirty="0" err="1"/>
              <a:t>Immunol</a:t>
            </a:r>
            <a:r>
              <a:rPr lang="es-AR" sz="3000" dirty="0"/>
              <a:t> Res. 2021; 5(1): 1-11.</a:t>
            </a:r>
          </a:p>
          <a:p>
            <a:endParaRPr lang="es-AR" sz="3000" dirty="0"/>
          </a:p>
          <a:p>
            <a:pPr marL="0" indent="0">
              <a:buNone/>
            </a:pPr>
            <a:endParaRPr lang="es-AR" sz="3000" b="1" dirty="0" smtClean="0"/>
          </a:p>
          <a:p>
            <a:pPr marL="0" indent="0">
              <a:buNone/>
            </a:pPr>
            <a:r>
              <a:rPr lang="es-AR" sz="3000" b="1" dirty="0" smtClean="0">
                <a:solidFill>
                  <a:srgbClr val="FF0000"/>
                </a:solidFill>
              </a:rPr>
              <a:t>SARS COV2, EMERGING, REEMERGING AND POTENTIALLY EMERGING DISEASES IN ARGENTINA</a:t>
            </a:r>
          </a:p>
          <a:p>
            <a:pPr marL="0" indent="0">
              <a:buNone/>
            </a:pPr>
            <a:r>
              <a:rPr lang="es-AR" sz="3000" dirty="0" err="1" smtClean="0"/>
              <a:t>Journal</a:t>
            </a:r>
            <a:r>
              <a:rPr lang="es-AR" sz="3000" dirty="0" smtClean="0"/>
              <a:t> </a:t>
            </a:r>
            <a:r>
              <a:rPr lang="es-AR" sz="3000" dirty="0"/>
              <a:t>of </a:t>
            </a:r>
            <a:r>
              <a:rPr lang="es-AR" sz="3000" dirty="0" err="1"/>
              <a:t>Virology</a:t>
            </a:r>
            <a:r>
              <a:rPr lang="es-AR" sz="3000" dirty="0"/>
              <a:t> and </a:t>
            </a:r>
            <a:r>
              <a:rPr lang="es-AR" sz="3000" dirty="0" err="1"/>
              <a:t>Infectious</a:t>
            </a:r>
            <a:r>
              <a:rPr lang="es-AR" sz="3000" dirty="0"/>
              <a:t> </a:t>
            </a:r>
            <a:r>
              <a:rPr lang="es-AR" sz="3000" dirty="0" err="1"/>
              <a:t>Diseases</a:t>
            </a:r>
            <a:r>
              <a:rPr lang="es-AR" sz="3000" dirty="0"/>
              <a:t>                                                                                                                       </a:t>
            </a:r>
            <a:endParaRPr lang="es-AR" sz="3000" dirty="0" smtClean="0"/>
          </a:p>
          <a:p>
            <a:pPr marL="0" indent="0">
              <a:buNone/>
            </a:pPr>
            <a:r>
              <a:rPr lang="es-AR" sz="3000" dirty="0" smtClean="0"/>
              <a:t>J </a:t>
            </a:r>
            <a:r>
              <a:rPr lang="es-AR" sz="3000" dirty="0"/>
              <a:t>Virol </a:t>
            </a:r>
            <a:r>
              <a:rPr lang="es-AR" sz="3000" dirty="0" err="1"/>
              <a:t>Infect</a:t>
            </a:r>
            <a:r>
              <a:rPr lang="es-AR" sz="3000" dirty="0"/>
              <a:t> </a:t>
            </a:r>
            <a:r>
              <a:rPr lang="es-AR" sz="3000" dirty="0" err="1"/>
              <a:t>Dis</a:t>
            </a:r>
            <a:r>
              <a:rPr lang="es-AR" sz="3000" dirty="0"/>
              <a:t>. (2021) </a:t>
            </a:r>
            <a:r>
              <a:rPr lang="es-AR" sz="3000" dirty="0" err="1"/>
              <a:t>Volume</a:t>
            </a:r>
            <a:r>
              <a:rPr lang="es-AR" sz="3000" dirty="0"/>
              <a:t> 2 </a:t>
            </a:r>
            <a:r>
              <a:rPr lang="es-AR" sz="3000" dirty="0" err="1"/>
              <a:t>Issue</a:t>
            </a:r>
            <a:r>
              <a:rPr lang="es-AR" sz="3000" dirty="0"/>
              <a:t> 1 </a:t>
            </a:r>
            <a:r>
              <a:rPr lang="es-AR" sz="3000" dirty="0" err="1"/>
              <a:t>Pages</a:t>
            </a:r>
            <a:r>
              <a:rPr lang="es-AR" sz="3000" dirty="0"/>
              <a:t> 13-17                                                                                             </a:t>
            </a:r>
            <a:endParaRPr lang="es-AR" sz="3000" dirty="0" smtClean="0"/>
          </a:p>
          <a:p>
            <a:pPr marL="0" indent="0">
              <a:buNone/>
            </a:pPr>
            <a:r>
              <a:rPr lang="es-AR" sz="3000" dirty="0" err="1" smtClean="0"/>
              <a:t>Citation</a:t>
            </a:r>
            <a:r>
              <a:rPr lang="es-AR" sz="3000" dirty="0"/>
              <a:t>: Roberto RH, Héctor CE. (2021) SARS COV2, </a:t>
            </a:r>
            <a:r>
              <a:rPr lang="es-AR" sz="3000" dirty="0" err="1"/>
              <a:t>Emerging</a:t>
            </a:r>
            <a:r>
              <a:rPr lang="es-AR" sz="3000" dirty="0"/>
              <a:t>, </a:t>
            </a:r>
            <a:r>
              <a:rPr lang="es-AR" sz="3000" dirty="0" err="1"/>
              <a:t>Reemerging</a:t>
            </a:r>
            <a:r>
              <a:rPr lang="es-AR" sz="3000" dirty="0"/>
              <a:t> and </a:t>
            </a:r>
            <a:r>
              <a:rPr lang="es-AR" sz="3000" dirty="0" err="1"/>
              <a:t>Potentially</a:t>
            </a:r>
            <a:r>
              <a:rPr lang="es-AR" sz="3000" dirty="0"/>
              <a:t> </a:t>
            </a:r>
            <a:r>
              <a:rPr lang="es-AR" sz="3000" dirty="0" err="1"/>
              <a:t>Emerging</a:t>
            </a:r>
            <a:r>
              <a:rPr lang="es-AR" sz="3000" dirty="0"/>
              <a:t> </a:t>
            </a:r>
            <a:r>
              <a:rPr lang="es-AR" sz="3000" dirty="0" err="1"/>
              <a:t>Diseases</a:t>
            </a:r>
            <a:r>
              <a:rPr lang="es-AR" sz="3000" dirty="0"/>
              <a:t> in Argentina. J Virol </a:t>
            </a:r>
            <a:r>
              <a:rPr lang="es-AR" sz="3000" dirty="0" err="1"/>
              <a:t>Infect</a:t>
            </a:r>
            <a:r>
              <a:rPr lang="es-AR" sz="3000" dirty="0"/>
              <a:t>  </a:t>
            </a:r>
            <a:r>
              <a:rPr lang="es-AR" sz="3000" dirty="0" err="1"/>
              <a:t>Dis</a:t>
            </a:r>
            <a:r>
              <a:rPr lang="es-AR" sz="3000" dirty="0"/>
              <a:t>. 2021;2(1):13-17.</a:t>
            </a:r>
          </a:p>
          <a:p>
            <a:endParaRPr lang="es-AR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sz="3000" b="1" dirty="0" smtClean="0">
                <a:solidFill>
                  <a:srgbClr val="FF0000"/>
                </a:solidFill>
              </a:rPr>
              <a:t>IVERMECTIN AND SARS COV 2 PANDEMIC: THE RIGHT TIME TO START</a:t>
            </a:r>
          </a:p>
          <a:p>
            <a:pPr marL="0" indent="0">
              <a:buNone/>
            </a:pPr>
            <a:r>
              <a:rPr lang="es-AR" sz="3000" dirty="0" err="1" smtClean="0"/>
              <a:t>Journal</a:t>
            </a:r>
            <a:r>
              <a:rPr lang="es-AR" sz="3000" dirty="0" smtClean="0"/>
              <a:t> </a:t>
            </a:r>
            <a:r>
              <a:rPr lang="es-AR" sz="3000" dirty="0"/>
              <a:t>of </a:t>
            </a:r>
            <a:r>
              <a:rPr lang="es-AR" sz="3000" dirty="0" err="1"/>
              <a:t>Current</a:t>
            </a:r>
            <a:r>
              <a:rPr lang="es-AR" sz="3000" dirty="0"/>
              <a:t> </a:t>
            </a:r>
            <a:r>
              <a:rPr lang="es-AR" sz="3000" dirty="0" err="1"/>
              <a:t>Emergency</a:t>
            </a:r>
            <a:r>
              <a:rPr lang="es-AR" sz="3000" dirty="0"/>
              <a:t> Medicine </a:t>
            </a:r>
            <a:r>
              <a:rPr lang="es-AR" sz="3000" dirty="0" err="1"/>
              <a:t>Reports</a:t>
            </a:r>
            <a:endParaRPr lang="es-AR" sz="3000" dirty="0"/>
          </a:p>
          <a:p>
            <a:pPr marL="0" indent="0">
              <a:buNone/>
            </a:pPr>
            <a:r>
              <a:rPr lang="es-AR" sz="3000" dirty="0" err="1"/>
              <a:t>Citation</a:t>
            </a:r>
            <a:r>
              <a:rPr lang="es-AR" sz="3000" dirty="0"/>
              <a:t>: Carvallo HE and </a:t>
            </a:r>
            <a:r>
              <a:rPr lang="es-AR" sz="3000" dirty="0" err="1"/>
              <a:t>Hirsch</a:t>
            </a:r>
            <a:r>
              <a:rPr lang="es-AR" sz="3000" dirty="0"/>
              <a:t> RR. </a:t>
            </a:r>
            <a:r>
              <a:rPr lang="es-AR" sz="3000" dirty="0" err="1"/>
              <a:t>Ivermectin</a:t>
            </a:r>
            <a:r>
              <a:rPr lang="es-AR" sz="3000" dirty="0"/>
              <a:t> and </a:t>
            </a:r>
            <a:r>
              <a:rPr lang="es-AR" sz="3000" dirty="0" err="1"/>
              <a:t>Sars</a:t>
            </a:r>
            <a:r>
              <a:rPr lang="es-AR" sz="3000" dirty="0"/>
              <a:t> </a:t>
            </a:r>
            <a:r>
              <a:rPr lang="es-AR" sz="3000" dirty="0" err="1"/>
              <a:t>Cov</a:t>
            </a:r>
            <a:r>
              <a:rPr lang="es-AR" sz="3000" dirty="0"/>
              <a:t> 2 </a:t>
            </a:r>
            <a:r>
              <a:rPr lang="es-AR" sz="3000" dirty="0" err="1"/>
              <a:t>Pandemic</a:t>
            </a:r>
            <a:r>
              <a:rPr lang="es-AR" sz="3000" dirty="0"/>
              <a:t>: </a:t>
            </a:r>
            <a:r>
              <a:rPr lang="es-AR" sz="3000" dirty="0" err="1"/>
              <a:t>The</a:t>
            </a:r>
            <a:r>
              <a:rPr lang="es-AR" sz="3000" dirty="0"/>
              <a:t> </a:t>
            </a:r>
            <a:r>
              <a:rPr lang="es-AR" sz="3000" dirty="0" err="1"/>
              <a:t>Right</a:t>
            </a:r>
            <a:r>
              <a:rPr lang="es-AR" sz="3000" dirty="0"/>
              <a:t> Time </a:t>
            </a:r>
            <a:r>
              <a:rPr lang="es-AR" sz="3000" dirty="0" err="1"/>
              <a:t>to</a:t>
            </a:r>
            <a:r>
              <a:rPr lang="es-AR" sz="3000" dirty="0"/>
              <a:t> </a:t>
            </a:r>
            <a:r>
              <a:rPr lang="es-AR" sz="3000" dirty="0" err="1"/>
              <a:t>Start</a:t>
            </a:r>
            <a:r>
              <a:rPr lang="es-AR" sz="3000" dirty="0"/>
              <a:t>. </a:t>
            </a:r>
            <a:r>
              <a:rPr lang="es-AR" sz="3000" dirty="0" err="1"/>
              <a:t>Journal</a:t>
            </a:r>
            <a:r>
              <a:rPr lang="es-AR" sz="3000" dirty="0"/>
              <a:t> of </a:t>
            </a:r>
            <a:r>
              <a:rPr lang="es-AR" sz="3000" dirty="0" err="1"/>
              <a:t>Current</a:t>
            </a:r>
            <a:r>
              <a:rPr lang="es-AR" sz="3000" dirty="0"/>
              <a:t> </a:t>
            </a:r>
            <a:r>
              <a:rPr lang="es-AR" sz="3000" dirty="0" err="1"/>
              <a:t>Emergency</a:t>
            </a:r>
            <a:r>
              <a:rPr lang="es-AR" sz="3000" dirty="0"/>
              <a:t> Medicine </a:t>
            </a:r>
            <a:r>
              <a:rPr lang="es-AR" sz="3000" dirty="0" err="1"/>
              <a:t>Reports</a:t>
            </a:r>
            <a:r>
              <a:rPr lang="es-AR" sz="3000" dirty="0"/>
              <a:t>. 2021;1(1):1-6.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956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u="sng" dirty="0" smtClean="0"/>
              <a:t>CONCLUSIONES</a:t>
            </a:r>
            <a:endParaRPr lang="es-AR" sz="32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8" y="1484784"/>
            <a:ext cx="4448108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16442" b="3694"/>
          <a:stretch/>
        </p:blipFill>
        <p:spPr bwMode="auto">
          <a:xfrm>
            <a:off x="4644009" y="1484784"/>
            <a:ext cx="4248472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GRACIAS</a:t>
            </a:r>
            <a:endParaRPr lang="es-A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012234" cy="50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5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8563"/>
            <a:ext cx="3629808" cy="4628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4" b="17470"/>
          <a:stretch/>
        </p:blipFill>
        <p:spPr bwMode="auto">
          <a:xfrm>
            <a:off x="4136701" y="1700808"/>
            <a:ext cx="4839962" cy="3563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9492"/>
            <a:ext cx="31464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856984" cy="428801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+mn-lt"/>
              </a:rPr>
              <a:t>Efectos del virus sobre el organismo (patogénesis)</a:t>
            </a:r>
            <a:br>
              <a:rPr lang="it-IT" sz="3200" b="1" dirty="0" smtClean="0">
                <a:latin typeface="+mn-lt"/>
              </a:rPr>
            </a:br>
            <a:r>
              <a:rPr lang="it-IT" sz="3200" b="1" dirty="0">
                <a:latin typeface="+mn-lt"/>
              </a:rPr>
              <a:t/>
            </a:r>
            <a:br>
              <a:rPr lang="it-IT" sz="3200" b="1" dirty="0">
                <a:latin typeface="+mn-lt"/>
              </a:rPr>
            </a:br>
            <a:r>
              <a:rPr lang="it-IT" sz="3200" b="1" dirty="0" smtClean="0">
                <a:latin typeface="+mn-lt"/>
              </a:rPr>
              <a:t/>
            </a:r>
            <a:br>
              <a:rPr lang="it-IT" sz="3200" b="1" dirty="0" smtClean="0">
                <a:latin typeface="+mn-lt"/>
              </a:rPr>
            </a:br>
            <a:r>
              <a:rPr lang="it-IT" sz="3200" b="1" dirty="0">
                <a:latin typeface="+mn-lt"/>
              </a:rPr>
              <a:t/>
            </a:r>
            <a:br>
              <a:rPr lang="it-IT" sz="3200" b="1" dirty="0">
                <a:latin typeface="+mn-lt"/>
              </a:rPr>
            </a:br>
            <a:r>
              <a:rPr lang="it-IT" sz="3200" b="1" dirty="0" smtClean="0">
                <a:latin typeface="+mn-lt"/>
              </a:rPr>
              <a:t>Efectos del virus sobre otros individuos (contagio)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es-A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7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andro\Desktop\41418_2020_530_Fig1_HTM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" y="829669"/>
            <a:ext cx="7952719" cy="5619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3629" y="886827"/>
            <a:ext cx="5184576" cy="58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ndro\Desktop\200409PIAaer_z03.5e8cf8b6070e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35" r="1159"/>
          <a:stretch/>
        </p:blipFill>
        <p:spPr bwMode="auto">
          <a:xfrm>
            <a:off x="445708" y="836712"/>
            <a:ext cx="8162889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andro\Desktop\OECEDJTBUBB2TOBAWDQKADQHJY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1996"/>
            <a:ext cx="4968552" cy="5950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60401"/>
            <a:ext cx="7457246" cy="559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12850" y="260648"/>
            <a:ext cx="5643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u="sng" dirty="0"/>
              <a:t>IVERMECTINA </a:t>
            </a:r>
            <a:r>
              <a:rPr lang="es-AR" b="1" u="sng" dirty="0" smtClean="0"/>
              <a:t>, DE AUSTRALIA A  ARGENTINA</a:t>
            </a:r>
            <a:endParaRPr lang="es-AR" b="1" u="sng" dirty="0"/>
          </a:p>
        </p:txBody>
      </p:sp>
    </p:spTree>
    <p:extLst>
      <p:ext uri="{BB962C8B-B14F-4D97-AF65-F5344CB8AC3E}">
        <p14:creationId xmlns:p14="http://schemas.microsoft.com/office/powerpoint/2010/main" val="4086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Tema de Off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661</Words>
  <Application>Microsoft Office PowerPoint</Application>
  <PresentationFormat>Presentación en pantalla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Tema de Office</vt:lpstr>
      <vt:lpstr>1_Tema de Office</vt:lpstr>
      <vt:lpstr>2_Tema de Office</vt:lpstr>
      <vt:lpstr>8_Tema de Office</vt:lpstr>
      <vt:lpstr>4_Tema de Office</vt:lpstr>
      <vt:lpstr>10_Tema de Office</vt:lpstr>
      <vt:lpstr>5_Tema de Office</vt:lpstr>
      <vt:lpstr>11_Tema de Office</vt:lpstr>
      <vt:lpstr>12_Tema de Office</vt:lpstr>
      <vt:lpstr>3_Tema de Office</vt:lpstr>
      <vt:lpstr>9_Tema de Office</vt:lpstr>
      <vt:lpstr>IVERMECTINA   Y CARRAGENINA EN LA TERAPIA DE COVID 19</vt:lpstr>
      <vt:lpstr>Presentación de PowerPoint</vt:lpstr>
      <vt:lpstr>Presentación de PowerPoint</vt:lpstr>
      <vt:lpstr>Efectos del virus sobre el organismo (patogénesis)    Efectos del virus sobre otros individuos (contagio)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IVERMECTIN</vt:lpstr>
      <vt:lpstr>IVERMECTIN MECHANISMS OF ACTION</vt:lpstr>
      <vt:lpstr>CARRAGEENAN MECHANISMS OF ACTION</vt:lpstr>
      <vt:lpstr>IVM META-ANÁLISIS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GRACIAS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 Y TÉCNICA</dc:title>
  <dc:creator>HP</dc:creator>
  <cp:lastModifiedBy>HP</cp:lastModifiedBy>
  <cp:revision>117</cp:revision>
  <dcterms:created xsi:type="dcterms:W3CDTF">2020-10-08T17:35:51Z</dcterms:created>
  <dcterms:modified xsi:type="dcterms:W3CDTF">2021-04-13T22:23:49Z</dcterms:modified>
</cp:coreProperties>
</file>